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058400" cx="7772400"/>
  <p:notesSz cx="6858000" cy="9144000"/>
  <p:embeddedFontLst>
    <p:embeddedFont>
      <p:font typeface="Halant"/>
      <p:regular r:id="rId12"/>
      <p:bold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Plus Jakarta Sans Medium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F0BA53-DCEC-46C3-9755-02F3E5055DCF}">
  <a:tblStyle styleId="{2CF0BA53-DCEC-46C3-9755-02F3E5055D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PlusJakartaSansMedium-boldItalic.fntdata"/><Relationship Id="rId13" Type="http://schemas.openxmlformats.org/officeDocument/2006/relationships/font" Target="fonts/Halant-bold.fntdata"/><Relationship Id="rId12" Type="http://schemas.openxmlformats.org/officeDocument/2006/relationships/font" Target="fonts/Halan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34108f94b_0_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34108f94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fddb601ba4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fddb601b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f43e8bca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f43e8bca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ff43e8bca2_0_1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ff43e8bca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f43e8bca2_0_2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f43e8bca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1550" y="1530450"/>
            <a:ext cx="6992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Common Myths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Indigenous Stereotypes in Print &amp; Media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0" name="Google Shape;60;p13"/>
          <p:cNvGraphicFramePr/>
          <p:nvPr/>
        </p:nvGraphicFramePr>
        <p:xfrm>
          <a:off x="381550" y="2125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{2CF0BA53-DCEC-46C3-9755-02F3E5055DCF}</a:tableStyleId>
              </a:tblPr>
              <a:tblGrid>
                <a:gridCol w="3533950"/>
                <a:gridCol w="35339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Extinction Myth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Savage Myth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“All the real Indians died off, leaving behind no true American Indian descendents or cultural continuity in the present day.”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“Indians were savage and warlike, engaging in constant battles and violent practices that justified European efforts to civilize and pacify them.”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First Immigrants Myth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Civilizing Myth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“Indians were the first immigrants to the Western Hemisphere, arriving from other continents and establishing the earliest human settlements in the Americas.”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“Europeans brought civilization to the Indians, who lived in primitive conditions and lacked the advanced knowledge and cultural achievements of the Europeans.”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Anarchy Myth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Pristine Wilderness Myth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“Native Americans lived in a state of anarchy without any form of structured government, laws, or order 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“The Americas were a vast wilderness inhabited by small, scattered bands of Indigenous peoples who lived in harmony with nature, leaving it virtually unchanged by human activity.”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Thanksgiving Myth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Discovery Myth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“Thanksgiving proves that Indians welcomed the Pilgrims, and there existed a mutually beneficial relationship between the Native Americans and the early colonists.”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6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2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“Columbus discovered America, bringing European civilization to an unknown and uncharted land, previously isolated from the rest of the world.”</a:t>
                      </a:r>
                      <a:endParaRPr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1" name="Google Shape;61;p13"/>
          <p:cNvSpPr txBox="1"/>
          <p:nvPr/>
        </p:nvSpPr>
        <p:spPr>
          <a:xfrm>
            <a:off x="381550" y="7617450"/>
            <a:ext cx="7068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Note: Myths adapted from </a:t>
            </a:r>
            <a:r>
              <a:rPr i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“All the Real Indians Died Off” and 20 other Myths About Native Americans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by Roxanne Dunbar-Ortiz and Dina Gilio-Whitaker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90150" y="1803275"/>
            <a:ext cx="6992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View the images and short description of each of the six common stereotypical portrayals of Indigenous peoples. 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Write a short description in your own words.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Using the list on page 1, determine which common myth(s) are being reinforced with the portrayal.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4) Brainstorm and list other examples of this portrayal in print and media.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Indigenous Stereotypes in Print &amp; Media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11000" y="1339650"/>
            <a:ext cx="68949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Common Portrayals</a:t>
            </a:r>
            <a:endParaRPr b="1"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73" name="Google Shape;73;p14"/>
          <p:cNvGraphicFramePr/>
          <p:nvPr/>
        </p:nvGraphicFramePr>
        <p:xfrm>
          <a:off x="455900" y="2919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{2CF0BA53-DCEC-46C3-9755-02F3E5055DCF}</a:tableStyleId>
              </a:tblPr>
              <a:tblGrid>
                <a:gridCol w="1308400"/>
                <a:gridCol w="1894550"/>
                <a:gridCol w="1894550"/>
                <a:gridCol w="1894550"/>
              </a:tblGrid>
              <a:tr h="528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Explanation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Myth(s)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Other Examples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Warrior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Princess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Loyal Sidekick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Noble Savage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Drunken Indian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Spiritual Guide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390150" y="1803275"/>
            <a:ext cx="69921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View the images and short description of each of the six examples of Indigenous representation in children’s books.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Write a short description in your own words.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Using the list on page 2, determine which common stereotype(s) are being portrayed in the book.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4) Describe the relevance of this book on American society. Consider: date of publication, use in schools, films, etc.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Indigenous Stereotypes in Print &amp; Media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411000" y="1339650"/>
            <a:ext cx="68949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Representation in Children’s Books</a:t>
            </a:r>
            <a:endParaRPr b="1"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85" name="Google Shape;85;p15"/>
          <p:cNvGraphicFramePr/>
          <p:nvPr/>
        </p:nvGraphicFramePr>
        <p:xfrm>
          <a:off x="455900" y="2919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{2CF0BA53-DCEC-46C3-9755-02F3E5055DCF}</a:tableStyleId>
              </a:tblPr>
              <a:tblGrid>
                <a:gridCol w="1308400"/>
                <a:gridCol w="1894550"/>
                <a:gridCol w="1894550"/>
                <a:gridCol w="1894550"/>
              </a:tblGrid>
              <a:tr h="528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Description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Stereotypes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(s)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Relevance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Last of the Mohicans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Little House on the Prairie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Caddie Woodlawn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Squanto, Friend of the Pilgrims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Indian in the Cupboard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Sign of the Beaver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390150" y="1803275"/>
            <a:ext cx="6992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View the images and short description of each of the six common stereotypical portrayals of Indigenous peoples. 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Write a short description in your own words.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Using the list on page 1, determine which common myth(s) are being reinforced with the portrayal.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4) Brainstorm and list other examples of this portrayal in print and media.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Indigenous Stereotypes in Print &amp; Media (Exemplar)</a:t>
            </a:r>
            <a:endParaRPr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411000" y="1339650"/>
            <a:ext cx="68949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Common Portrayals</a:t>
            </a:r>
            <a:endParaRPr b="1"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97" name="Google Shape;97;p16"/>
          <p:cNvGraphicFramePr/>
          <p:nvPr/>
        </p:nvGraphicFramePr>
        <p:xfrm>
          <a:off x="455900" y="2919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{2CF0BA53-DCEC-46C3-9755-02F3E5055DCF}</a:tableStyleId>
              </a:tblPr>
              <a:tblGrid>
                <a:gridCol w="1308400"/>
                <a:gridCol w="1894550"/>
                <a:gridCol w="1894550"/>
                <a:gridCol w="1894550"/>
              </a:tblGrid>
              <a:tr h="528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Explanation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Myth(s)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Other Examples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Warrior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aggressive and intense fighters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Savage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Brother Eagle, Sister Sky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Princess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delicate, beautiful, and royal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Civilizing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Moana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Loyal Sidekick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helpers to white characters even if it doesn’t benefit themselves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Thanksgiving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Spirit: Stallion of the Cimarron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Noble Savage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pure and connected to nature but won’t survive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Extinction Myth; The Pristine Wilderness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Avatar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Drunken Indian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unable to stay away from </a:t>
                      </a: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alcohol</a:t>
                      </a: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smoking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Anarchy Myth; The Civilizing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Ridiculous Six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Spiritual Guide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Shown as having a connection to nature and acting as mentors to white people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Pristine Wilderness Myth; The Thanksgiving Myth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Heart of a Chief</a:t>
                      </a:r>
                      <a:endParaRPr b="1" sz="13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390150" y="1803275"/>
            <a:ext cx="71607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endParaRPr b="1"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1) View the images and short description of each of the six examples of Indigenous representation in children’s books.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2) Write a short description in your own words.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3) Using the list on page 2, determine which common stereotype(s) are being portrayed in the book.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4) Describe the relevance of this book on American society. Consider: date of publication, use in schools, films, awards, etc.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0" y="0"/>
            <a:ext cx="7772400" cy="1347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Indigenous Stereotypes in Print &amp; Media (Exemplar)</a:t>
            </a:r>
            <a:endParaRPr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411000" y="1339650"/>
            <a:ext cx="68949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Representation in Children’s Books</a:t>
            </a:r>
            <a:endParaRPr b="1"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9" name="Google Shape;109;p17"/>
          <p:cNvGraphicFramePr/>
          <p:nvPr/>
        </p:nvGraphicFramePr>
        <p:xfrm>
          <a:off x="455900" y="2919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{2CF0BA53-DCEC-46C3-9755-02F3E5055DCF}</a:tableStyleId>
              </a:tblPr>
              <a:tblGrid>
                <a:gridCol w="1308400"/>
                <a:gridCol w="1894550"/>
                <a:gridCol w="1894550"/>
                <a:gridCol w="1894550"/>
              </a:tblGrid>
              <a:tr h="528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Description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Stereotypes(s)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Relevance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 Last of the Mohicans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as doomed and disappearing victims, also violent illustration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Noble Savage; The Warrior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was very relevant in the 19th century and influenced public attitudes about Native Americans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Little House on the Prairie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and dangerous and uncivilized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Warrior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was a widespread and popular book series and TV series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Caddie Woodlawn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and savage and violent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Warrior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won an important award and continues to be widely read in schools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Squanto, Friend of the Pilgrims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as passive helpers despite colonization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Loyal Sidekick; The Noble Savage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was used in many schools to teach about Thanksgiving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Indian in the Cupboard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as small and controlled by white people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Loyal Sidekick’ The Warrior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was widely read and became a popular movie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Sign of the Beaver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Shows Native Americans as helpful mentors to white people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Spiritual Guide; The Loyal Sidekick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was an award </a:t>
                      </a: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winner, </a:t>
                      </a:r>
                      <a:r>
                        <a:rPr b="1" lang="en" sz="12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used in many schools, and was turned into a movie</a:t>
                      </a:r>
                      <a:endParaRPr b="1" sz="12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